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6" r:id="rId4"/>
    <p:sldId id="258" r:id="rId5"/>
    <p:sldId id="259" r:id="rId6"/>
  </p:sldIdLst>
  <p:sldSz cx="6858000" cy="9144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16" y="53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189CE-F4AD-43CA-83EF-3A5F4595B6BA}" type="datetimeFigureOut">
              <a:rPr lang="ko-KR" altLang="en-US" smtClean="0"/>
              <a:t>2014-04-07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7920-543B-40E7-B7CA-4F7015B044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5418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189CE-F4AD-43CA-83EF-3A5F4595B6BA}" type="datetimeFigureOut">
              <a:rPr lang="ko-KR" altLang="en-US" smtClean="0"/>
              <a:t>2014-04-07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7920-543B-40E7-B7CA-4F7015B044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201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189CE-F4AD-43CA-83EF-3A5F4595B6BA}" type="datetimeFigureOut">
              <a:rPr lang="ko-KR" altLang="en-US" smtClean="0"/>
              <a:t>2014-04-07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7920-543B-40E7-B7CA-4F7015B044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6179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2014-04-07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60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2014-04-07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875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2014-04-07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56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2014-04-07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948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2014-04-07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356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2014-04-07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7023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2014-04-07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872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2014-04-07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839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189CE-F4AD-43CA-83EF-3A5F4595B6BA}" type="datetimeFigureOut">
              <a:rPr lang="ko-KR" altLang="en-US" smtClean="0"/>
              <a:t>2014-04-07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7920-543B-40E7-B7CA-4F7015B044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2710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2014-04-07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086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2014-04-07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9700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2014-04-07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351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189CE-F4AD-43CA-83EF-3A5F4595B6BA}" type="datetimeFigureOut">
              <a:rPr lang="ko-KR" altLang="en-US" smtClean="0"/>
              <a:t>2014-04-07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7920-543B-40E7-B7CA-4F7015B044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8688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189CE-F4AD-43CA-83EF-3A5F4595B6BA}" type="datetimeFigureOut">
              <a:rPr lang="ko-KR" altLang="en-US" smtClean="0"/>
              <a:t>2014-04-07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7920-543B-40E7-B7CA-4F7015B044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1574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189CE-F4AD-43CA-83EF-3A5F4595B6BA}" type="datetimeFigureOut">
              <a:rPr lang="ko-KR" altLang="en-US" smtClean="0"/>
              <a:t>2014-04-07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7920-543B-40E7-B7CA-4F7015B044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0606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189CE-F4AD-43CA-83EF-3A5F4595B6BA}" type="datetimeFigureOut">
              <a:rPr lang="ko-KR" altLang="en-US" smtClean="0"/>
              <a:t>2014-04-07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7920-543B-40E7-B7CA-4F7015B044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0405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189CE-F4AD-43CA-83EF-3A5F4595B6BA}" type="datetimeFigureOut">
              <a:rPr lang="ko-KR" altLang="en-US" smtClean="0"/>
              <a:t>2014-04-07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7920-543B-40E7-B7CA-4F7015B044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4972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189CE-F4AD-43CA-83EF-3A5F4595B6BA}" type="datetimeFigureOut">
              <a:rPr lang="ko-KR" altLang="en-US" smtClean="0"/>
              <a:t>2014-04-07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7920-543B-40E7-B7CA-4F7015B044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8650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189CE-F4AD-43CA-83EF-3A5F4595B6BA}" type="datetimeFigureOut">
              <a:rPr lang="ko-KR" altLang="en-US" smtClean="0"/>
              <a:t>2014-04-07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7920-543B-40E7-B7CA-4F7015B044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5812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189CE-F4AD-43CA-83EF-3A5F4595B6BA}" type="datetimeFigureOut">
              <a:rPr lang="ko-KR" altLang="en-US" smtClean="0"/>
              <a:t>2014-04-07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37920-543B-40E7-B7CA-4F7015B04481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395536"/>
            <a:ext cx="6858000" cy="2160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0" y="0"/>
            <a:ext cx="6858000" cy="5395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312" y="35496"/>
            <a:ext cx="544876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34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2014-04-07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0" y="395536"/>
            <a:ext cx="6858000" cy="2160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직사각형 7"/>
          <p:cNvSpPr/>
          <p:nvPr userDrawn="1"/>
        </p:nvSpPr>
        <p:spPr>
          <a:xfrm>
            <a:off x="0" y="0"/>
            <a:ext cx="6858000" cy="5395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312" y="35496"/>
            <a:ext cx="544876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39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openxmlformats.org/officeDocument/2006/relationships/image" Target="../media/image7.jpeg"/><Relationship Id="rId4" Type="http://schemas.microsoft.com/office/2007/relationships/hdphoto" Target="../media/hdphoto1.wdp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 3"/>
          <p:cNvSpPr/>
          <p:nvPr/>
        </p:nvSpPr>
        <p:spPr>
          <a:xfrm>
            <a:off x="823912" y="1169516"/>
            <a:ext cx="5210175" cy="738188"/>
          </a:xfrm>
          <a:custGeom>
            <a:avLst/>
            <a:gdLst>
              <a:gd name="connsiteX0" fmla="*/ 0 w 4572000"/>
              <a:gd name="connsiteY0" fmla="*/ 0 h 646331"/>
              <a:gd name="connsiteX1" fmla="*/ 4572000 w 4572000"/>
              <a:gd name="connsiteY1" fmla="*/ 0 h 646331"/>
              <a:gd name="connsiteX2" fmla="*/ 4572000 w 4572000"/>
              <a:gd name="connsiteY2" fmla="*/ 646331 h 646331"/>
              <a:gd name="connsiteX3" fmla="*/ 0 w 4572000"/>
              <a:gd name="connsiteY3" fmla="*/ 646331 h 646331"/>
              <a:gd name="connsiteX4" fmla="*/ 0 w 4572000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646331">
                <a:moveTo>
                  <a:pt x="0" y="0"/>
                </a:moveTo>
                <a:lnTo>
                  <a:pt x="4572000" y="0"/>
                </a:lnTo>
                <a:lnTo>
                  <a:pt x="4572000" y="646331"/>
                </a:lnTo>
                <a:lnTo>
                  <a:pt x="0" y="64633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1400" b="1" dirty="0">
                <a:solidFill>
                  <a:prstClr val="black"/>
                </a:solidFill>
              </a:rPr>
              <a:t>세상 모든 자연과 통하다</a:t>
            </a:r>
            <a:endParaRPr lang="en-US" altLang="ko-KR" sz="1400" b="1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altLang="ko-KR" sz="2800" b="1" dirty="0">
                <a:solidFill>
                  <a:srgbClr val="FF0000"/>
                </a:solidFill>
              </a:rPr>
              <a:t>GLOBAL ECO THE SAEM</a:t>
            </a:r>
            <a:endParaRPr lang="en-US" altLang="ko-KR" sz="28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3" y="3923928"/>
            <a:ext cx="1434753" cy="1393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2"/>
          <p:cNvSpPr>
            <a:spLocks noChangeArrowheads="1"/>
          </p:cNvSpPr>
          <p:nvPr/>
        </p:nvSpPr>
        <p:spPr bwMode="auto">
          <a:xfrm>
            <a:off x="332656" y="7164288"/>
            <a:ext cx="6264696" cy="1008112"/>
          </a:xfrm>
          <a:prstGeom prst="rect">
            <a:avLst/>
          </a:prstGeom>
          <a:noFill/>
          <a:ln w="2857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altLang="ko-KR" sz="2400" b="1" dirty="0" smtClean="0">
                <a:ln w="50800"/>
                <a:solidFill>
                  <a:schemeClr val="tx1">
                    <a:lumMod val="65000"/>
                    <a:lumOff val="35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Gem Miracle Auto Pore Cleanser</a:t>
            </a:r>
            <a:endParaRPr lang="en-US" altLang="ko-KR" sz="2400" b="1" dirty="0">
              <a:ln w="50800"/>
              <a:solidFill>
                <a:schemeClr val="tx1">
                  <a:lumMod val="65000"/>
                  <a:lumOff val="35000"/>
                </a:schemeClr>
              </a:solidFill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272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395536"/>
            <a:ext cx="6858000" cy="2160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0" y="0"/>
            <a:ext cx="6858000" cy="5395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312" y="35496"/>
            <a:ext cx="544876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6632" y="128990"/>
            <a:ext cx="4968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Profile of Gem Miracle Auto Pore Cleanser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001525"/>
              </p:ext>
            </p:extLst>
          </p:nvPr>
        </p:nvGraphicFramePr>
        <p:xfrm>
          <a:off x="116632" y="755576"/>
          <a:ext cx="4981052" cy="366431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318514"/>
                <a:gridCol w="3662538"/>
              </a:tblGrid>
              <a:tr h="4885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Product Name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  <a:alpha val="8196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30000"/>
                        </a:lnSpc>
                        <a:buFont typeface="+mj-ea"/>
                        <a:buNone/>
                      </a:pPr>
                      <a:r>
                        <a:rPr lang="en-US" altLang="ko-KR" sz="1000" b="1" baseline="0" dirty="0" smtClean="0">
                          <a:latin typeface="Arial" pitchFamily="34" charset="0"/>
                          <a:cs typeface="Arial" pitchFamily="34" charset="0"/>
                        </a:rPr>
                        <a:t>GEM MIRACLE Auto Pore Cleanser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2549"/>
                      </a:schemeClr>
                    </a:solidFill>
                  </a:tcPr>
                </a:tc>
              </a:tr>
              <a:tr h="15471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Concept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  <a:alpha val="8196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Font typeface="+mj-ea"/>
                        <a:buNone/>
                      </a:pPr>
                      <a:r>
                        <a:rPr lang="en-US" altLang="ko-KR" sz="1000" b="1" baseline="0" dirty="0" smtClean="0">
                          <a:solidFill>
                            <a:srgbClr val="DE0000"/>
                          </a:solidFill>
                          <a:latin typeface="Arial" pitchFamily="34" charset="0"/>
                          <a:cs typeface="Arial" pitchFamily="34" charset="0"/>
                        </a:rPr>
                        <a:t>Professional quality auto cleanser with upgraded brush and vibration  quality in luxurious design. </a:t>
                      </a:r>
                    </a:p>
                    <a:p>
                      <a:pPr marL="0" indent="0" algn="l">
                        <a:lnSpc>
                          <a:spcPct val="150000"/>
                        </a:lnSpc>
                        <a:buFont typeface="+mj-ea"/>
                        <a:buNone/>
                      </a:pP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Easy to use!  Smart and Outstanding result ! </a:t>
                      </a:r>
                    </a:p>
                    <a:p>
                      <a:pPr marL="0" indent="0" algn="l">
                        <a:lnSpc>
                          <a:spcPct val="150000"/>
                        </a:lnSpc>
                        <a:buFont typeface="+mj-ea"/>
                        <a:buNone/>
                      </a:pP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This smart auto cleansing tool deeply 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cleanses  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the impurities in the pores  that the  traditional hand cleansing can’t get off.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585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TARGET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  <a:alpha val="8196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30000"/>
                        </a:lnSpc>
                        <a:buFont typeface="Wingdings" pitchFamily="2" charset="2"/>
                        <a:buChar char="§"/>
                      </a:pPr>
                      <a:r>
                        <a:rPr lang="en-US" altLang="ko-KR" sz="1000" b="0" baseline="0" dirty="0" smtClean="0">
                          <a:latin typeface="Arial" pitchFamily="34" charset="0"/>
                          <a:cs typeface="Arial" pitchFamily="34" charset="0"/>
                        </a:rPr>
                        <a:t>Customers who wants DIY  professional-quality care .</a:t>
                      </a:r>
                    </a:p>
                    <a:p>
                      <a:pPr marL="171450" indent="-171450" algn="l">
                        <a:lnSpc>
                          <a:spcPct val="130000"/>
                        </a:lnSpc>
                        <a:buFont typeface="Wingdings" pitchFamily="2" charset="2"/>
                        <a:buChar char="§"/>
                      </a:pPr>
                      <a:r>
                        <a:rPr lang="en-US" altLang="ko-KR" sz="1000" b="0" baseline="0" dirty="0" smtClean="0">
                          <a:latin typeface="Arial" pitchFamily="34" charset="0"/>
                          <a:cs typeface="Arial" pitchFamily="34" charset="0"/>
                        </a:rPr>
                        <a:t>Customers with enlarged pores or break out concerns.</a:t>
                      </a:r>
                    </a:p>
                    <a:p>
                      <a:pPr marL="171450" indent="-171450" algn="l">
                        <a:lnSpc>
                          <a:spcPct val="130000"/>
                        </a:lnSpc>
                        <a:buFont typeface="Wingdings" pitchFamily="2" charset="2"/>
                        <a:buChar char="§"/>
                      </a:pPr>
                      <a:r>
                        <a:rPr lang="en-US" altLang="ko-KR" sz="1000" b="0" baseline="0" dirty="0" smtClean="0">
                          <a:latin typeface="Arial" pitchFamily="34" charset="0"/>
                          <a:cs typeface="Arial" pitchFamily="34" charset="0"/>
                        </a:rPr>
                        <a:t>Aging skin </a:t>
                      </a:r>
                    </a:p>
                    <a:p>
                      <a:pPr marL="171450" indent="-171450" algn="l">
                        <a:lnSpc>
                          <a:spcPct val="130000"/>
                        </a:lnSpc>
                        <a:buFont typeface="Wingdings" pitchFamily="2" charset="2"/>
                        <a:buChar char="§"/>
                      </a:pPr>
                      <a:r>
                        <a:rPr lang="en-US" altLang="ko-KR" sz="1000" b="0" baseline="0" dirty="0" smtClean="0">
                          <a:latin typeface="Arial" pitchFamily="34" charset="0"/>
                          <a:cs typeface="Arial" pitchFamily="34" charset="0"/>
                        </a:rPr>
                        <a:t>Customers </a:t>
                      </a:r>
                      <a:r>
                        <a:rPr lang="en-US" altLang="ko-KR" sz="1000" b="0" baseline="0" dirty="0" smtClean="0">
                          <a:latin typeface="Arial" pitchFamily="34" charset="0"/>
                          <a:cs typeface="Arial" pitchFamily="34" charset="0"/>
                        </a:rPr>
                        <a:t>who prefer more </a:t>
                      </a:r>
                      <a:r>
                        <a:rPr lang="en-US" altLang="ko-KR" sz="1000" b="0" baseline="0" dirty="0" smtClean="0">
                          <a:latin typeface="Arial" pitchFamily="34" charset="0"/>
                          <a:cs typeface="Arial" pitchFamily="34" charset="0"/>
                        </a:rPr>
                        <a:t>luxurious modern design.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47059"/>
                      </a:schemeClr>
                    </a:solidFill>
                  </a:tcPr>
                </a:tc>
              </a:tr>
              <a:tr h="57000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Price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  <a:alpha val="8196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30000"/>
                        </a:lnSpc>
                        <a:buFont typeface="+mj-ea"/>
                        <a:buNone/>
                      </a:pP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Korean Retail Selling Price (KRSP) : </a:t>
                      </a:r>
                      <a:r>
                        <a:rPr lang="en-US" altLang="ko-KR" sz="1000" baseline="0" dirty="0" smtClean="0">
                          <a:latin typeface="Arial" pitchFamily="34" charset="0"/>
                          <a:ea typeface="바탕"/>
                          <a:cs typeface="Arial" pitchFamily="34" charset="0"/>
                        </a:rPr>
                        <a:t>₩ </a:t>
                      </a: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27,000  </a:t>
                      </a:r>
                    </a:p>
                    <a:p>
                      <a:pPr marL="0" indent="0" algn="l">
                        <a:lnSpc>
                          <a:spcPct val="130000"/>
                        </a:lnSpc>
                        <a:buFont typeface="+mj-ea"/>
                        <a:buNone/>
                      </a:pP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[ </a:t>
                      </a: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Replacement brush head : 8,000 won]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" name="직사각형 14"/>
          <p:cNvSpPr/>
          <p:nvPr/>
        </p:nvSpPr>
        <p:spPr>
          <a:xfrm>
            <a:off x="116632" y="4535067"/>
            <a:ext cx="1296144" cy="308936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SKIN CARE BENEFIT</a:t>
            </a:r>
            <a:endParaRPr lang="ko-KR" alt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1484784" y="4808856"/>
            <a:ext cx="1440160" cy="111936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120000"/>
              </a:lnSpc>
            </a:pP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Deep Pore Cleansing </a:t>
            </a:r>
          </a:p>
          <a:p>
            <a:pPr algn="ctr">
              <a:lnSpc>
                <a:spcPct val="120000"/>
              </a:lnSpc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With 15,000 micro hair brush </a:t>
            </a:r>
            <a:endParaRPr lang="ko-KR" alt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346467" y="4786743"/>
            <a:ext cx="1386521" cy="111936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120000"/>
              </a:lnSpc>
            </a:pP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Massage Effect </a:t>
            </a:r>
          </a:p>
          <a:p>
            <a:pPr algn="ctr">
              <a:lnSpc>
                <a:spcPct val="120000"/>
              </a:lnSpc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10,000  sonic vibrations/min</a:t>
            </a:r>
            <a:endParaRPr lang="ko-KR" alt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5085184" y="4795214"/>
            <a:ext cx="1680322" cy="104411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120000"/>
              </a:lnSpc>
            </a:pP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Professional-quality result with 8 benefits </a:t>
            </a:r>
            <a:endParaRPr lang="en-US" altLang="ko-KR" sz="9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563" b="62425" l="8725" r="899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11" t="38695" b="37156"/>
          <a:stretch/>
        </p:blipFill>
        <p:spPr>
          <a:xfrm>
            <a:off x="5757191" y="4631492"/>
            <a:ext cx="336308" cy="299668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67" b="27435" l="9396" r="899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61" b="71694"/>
          <a:stretch/>
        </p:blipFill>
        <p:spPr>
          <a:xfrm>
            <a:off x="2043095" y="4632646"/>
            <a:ext cx="323537" cy="274637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9384" b="93241" l="9396" r="899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817" b="7381"/>
          <a:stretch/>
        </p:blipFill>
        <p:spPr>
          <a:xfrm>
            <a:off x="3876093" y="4644008"/>
            <a:ext cx="327268" cy="25191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412776" y="5914583"/>
            <a:ext cx="1634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Non-irritating, micro hair in </a:t>
            </a:r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triangular shaped 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brush --&gt; triangular shape let you clean hard-to-reach corner like side of the nose. </a:t>
            </a:r>
            <a:endParaRPr lang="ko-KR" alt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그림 22" descr="더샘클렌저(black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28572" y="2267744"/>
            <a:ext cx="789194" cy="2123307"/>
          </a:xfrm>
          <a:prstGeom prst="rect">
            <a:avLst/>
          </a:prstGeom>
        </p:spPr>
      </p:pic>
      <p:pic>
        <p:nvPicPr>
          <p:cNvPr id="24" name="그림 23" descr="더샘클렌저(red)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17766" y="919162"/>
            <a:ext cx="797098" cy="214457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227029" y="5936824"/>
            <a:ext cx="1714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166 vibrations / second, </a:t>
            </a:r>
          </a:p>
          <a:p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10,000 / min sonic vibration not only deeply cleanse the skin but also stimulate the skin cells. </a:t>
            </a:r>
            <a:r>
              <a:rPr lang="en-US" altLang="ko-KR" sz="1000" u="sng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Cleansing power is 6 times greater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 than the hand cleansing. </a:t>
            </a:r>
            <a:endParaRPr lang="ko-KR" alt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십자형 26"/>
          <p:cNvSpPr/>
          <p:nvPr/>
        </p:nvSpPr>
        <p:spPr>
          <a:xfrm>
            <a:off x="2998895" y="5195756"/>
            <a:ext cx="288032" cy="349786"/>
          </a:xfrm>
          <a:prstGeom prst="plus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오른쪽 화살표 27"/>
          <p:cNvSpPr/>
          <p:nvPr/>
        </p:nvSpPr>
        <p:spPr>
          <a:xfrm>
            <a:off x="4797152" y="5195756"/>
            <a:ext cx="288032" cy="31828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3120482" y="7210727"/>
            <a:ext cx="167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 </a:t>
            </a:r>
            <a:endParaRPr lang="ko-KR" alt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85183" y="5839330"/>
            <a:ext cx="172762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ea"/>
              <a:buAutoNum type="circleNumDbPlain"/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Clean pore</a:t>
            </a:r>
          </a:p>
          <a:p>
            <a:pPr marL="228600" indent="-228600">
              <a:buFont typeface="+mj-ea"/>
              <a:buAutoNum type="circleNumDbPlain"/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Excess oil control</a:t>
            </a:r>
          </a:p>
          <a:p>
            <a:pPr marL="228600" indent="-228600">
              <a:buFont typeface="+mj-ea"/>
              <a:buAutoNum type="circleNumDbPlain"/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Reduces blackheads</a:t>
            </a:r>
          </a:p>
          <a:p>
            <a:pPr marL="228600" indent="-228600">
              <a:buFont typeface="+mj-ea"/>
              <a:buAutoNum type="circleNumDbPlain"/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Cell stimulation</a:t>
            </a:r>
          </a:p>
          <a:p>
            <a:pPr marL="228600" indent="-228600">
              <a:buFont typeface="+mj-ea"/>
              <a:buAutoNum type="circleNumDbPlain"/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Smoother texture</a:t>
            </a:r>
          </a:p>
          <a:p>
            <a:pPr marL="228600" indent="-228600">
              <a:buFont typeface="+mj-ea"/>
              <a:buAutoNum type="circleNumDbPlain"/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Helps the absorption of other products. </a:t>
            </a:r>
          </a:p>
          <a:p>
            <a:pPr marL="228600" indent="-228600">
              <a:buFont typeface="+mj-ea"/>
              <a:buAutoNum type="circleNumDbPlain"/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Brightening</a:t>
            </a:r>
          </a:p>
          <a:p>
            <a:pPr marL="228600" indent="-228600">
              <a:buFont typeface="+mj-ea"/>
              <a:buAutoNum type="circleNumDbPlain"/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Lessens chance of breakout (Impurities elimination)</a:t>
            </a:r>
            <a:endParaRPr lang="ko-KR" alt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16632" y="7714784"/>
            <a:ext cx="1296144" cy="13217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Other Features</a:t>
            </a:r>
            <a:endParaRPr lang="ko-KR" alt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1556792" y="7714784"/>
            <a:ext cx="5136706" cy="13217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ct val="130000"/>
              </a:lnSpc>
              <a:buFont typeface="Wingdings" pitchFamily="2" charset="2"/>
              <a:buChar char="§"/>
            </a:pPr>
            <a:r>
              <a:rPr lang="en-US" altLang="ko-KR" sz="1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Perfect pair  with Gem Miracle Black pearl mask.. Introduce the Auto cleanser and GM Black Pearl mask </a:t>
            </a:r>
            <a:r>
              <a:rPr lang="en-US" altLang="ko-KR" sz="1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TOGETHER. </a:t>
            </a:r>
            <a:r>
              <a:rPr lang="en-US" altLang="ko-KR" sz="1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They work amazingly well together</a:t>
            </a:r>
            <a:endParaRPr lang="ko-KR" altLang="en-US" sz="1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lnSpc>
                <a:spcPct val="130000"/>
              </a:lnSpc>
              <a:buFont typeface="Wingdings" pitchFamily="2" charset="2"/>
              <a:buChar char="§"/>
            </a:pPr>
            <a:r>
              <a:rPr lang="en-US" altLang="ko-KR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Luxurious </a:t>
            </a:r>
            <a:r>
              <a:rPr lang="en-US" altLang="ko-KR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Design : Black or White body color with Swarovski Crystal. </a:t>
            </a:r>
          </a:p>
          <a:p>
            <a:pPr marL="171450" indent="-171450">
              <a:lnSpc>
                <a:spcPct val="130000"/>
              </a:lnSpc>
              <a:buFont typeface="Wingdings" pitchFamily="2" charset="2"/>
              <a:buChar char="§"/>
            </a:pPr>
            <a:r>
              <a:rPr lang="en-US" altLang="ko-KR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Battery usage : lasts for 3 months (Based on 3 minute-use everyday)</a:t>
            </a:r>
          </a:p>
          <a:p>
            <a:pPr marL="171450" indent="-171450">
              <a:lnSpc>
                <a:spcPct val="130000"/>
              </a:lnSpc>
              <a:buFont typeface="Wingdings" pitchFamily="2" charset="2"/>
              <a:buChar char="§"/>
            </a:pPr>
            <a:r>
              <a:rPr lang="en-US" altLang="ko-KR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Replacement brush head sold </a:t>
            </a:r>
            <a:r>
              <a:rPr lang="en-US" altLang="ko-KR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separately. </a:t>
            </a:r>
            <a:endParaRPr lang="en-US" altLang="ko-KR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966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직사각형 40"/>
          <p:cNvSpPr/>
          <p:nvPr/>
        </p:nvSpPr>
        <p:spPr>
          <a:xfrm>
            <a:off x="158887" y="1135324"/>
            <a:ext cx="4566257" cy="33513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158886" y="5093506"/>
            <a:ext cx="6480720" cy="39384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16632" y="128990"/>
            <a:ext cx="4968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Other  Tips 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158886" y="4576139"/>
            <a:ext cx="2160240" cy="36004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Cleansing Power</a:t>
            </a:r>
            <a:endParaRPr lang="ko-KR" altLang="en-US" sz="1200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709679" y="5292079"/>
            <a:ext cx="4188516" cy="1246149"/>
            <a:chOff x="260559" y="1444899"/>
            <a:chExt cx="4188516" cy="1366288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54" t="27650" r="61375" b="61105"/>
            <a:stretch/>
          </p:blipFill>
          <p:spPr bwMode="auto">
            <a:xfrm>
              <a:off x="3345118" y="1479039"/>
              <a:ext cx="1083168" cy="1332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5" t="27650" r="77388" b="61105"/>
            <a:stretch/>
          </p:blipFill>
          <p:spPr bwMode="auto">
            <a:xfrm>
              <a:off x="260559" y="1444899"/>
              <a:ext cx="2944913" cy="1348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직사각형 6"/>
            <p:cNvSpPr/>
            <p:nvPr/>
          </p:nvSpPr>
          <p:spPr>
            <a:xfrm>
              <a:off x="434451" y="2429177"/>
              <a:ext cx="94254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800" b="1" dirty="0" smtClean="0">
                  <a:latin typeface="Arial" pitchFamily="34" charset="0"/>
                  <a:cs typeface="Arial" pitchFamily="34" charset="0"/>
                </a:rPr>
                <a:t>BB cream on an orange</a:t>
              </a: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1635426" y="2429177"/>
              <a:ext cx="94254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800" b="1" dirty="0" smtClean="0">
                  <a:latin typeface="Arial" pitchFamily="34" charset="0"/>
                  <a:cs typeface="Arial" pitchFamily="34" charset="0"/>
                </a:rPr>
                <a:t>Hand Cleansing</a:t>
              </a: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3405956" y="2454377"/>
              <a:ext cx="104311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800" b="1" dirty="0" smtClean="0"/>
                <a:t>Used an Auto Cleanser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76672" y="5093506"/>
            <a:ext cx="22682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1. Orange Cleansing Test</a:t>
            </a:r>
            <a:endParaRPr lang="ko-KR" alt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486" y="6588224"/>
            <a:ext cx="23523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2.  Eye Makeup cleansing on hand</a:t>
            </a:r>
            <a:endParaRPr lang="ko-KR" altLang="en-US" sz="1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711428" y="6929414"/>
            <a:ext cx="3082929" cy="792088"/>
            <a:chOff x="1387943" y="1052736"/>
            <a:chExt cx="4835476" cy="1077433"/>
          </a:xfrm>
        </p:grpSpPr>
        <p:pic>
          <p:nvPicPr>
            <p:cNvPr id="16" name="그림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91" t="9190" r="75872" b="67304"/>
            <a:stretch/>
          </p:blipFill>
          <p:spPr>
            <a:xfrm>
              <a:off x="1387943" y="1052736"/>
              <a:ext cx="1414130" cy="1063256"/>
            </a:xfrm>
            <a:prstGeom prst="rect">
              <a:avLst/>
            </a:prstGeom>
          </p:spPr>
        </p:pic>
        <p:pic>
          <p:nvPicPr>
            <p:cNvPr id="17" name="그림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40" t="9190" r="38733" b="67304"/>
            <a:stretch/>
          </p:blipFill>
          <p:spPr>
            <a:xfrm>
              <a:off x="3030280" y="1066913"/>
              <a:ext cx="1541720" cy="1063256"/>
            </a:xfrm>
            <a:prstGeom prst="rect">
              <a:avLst/>
            </a:prstGeom>
          </p:spPr>
        </p:pic>
        <p:pic>
          <p:nvPicPr>
            <p:cNvPr id="18" name="그림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813" t="9190" r="9052" b="67304"/>
            <a:stretch/>
          </p:blipFill>
          <p:spPr>
            <a:xfrm>
              <a:off x="4788024" y="1066913"/>
              <a:ext cx="1435395" cy="1063256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467213" y="7885412"/>
            <a:ext cx="23523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3.  Direct Eye Makeup cleansing</a:t>
            </a:r>
            <a:endParaRPr lang="ko-KR" altLang="en-US" sz="1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727812" y="8181208"/>
            <a:ext cx="3066545" cy="677811"/>
            <a:chOff x="981741" y="3102935"/>
            <a:chExt cx="4470817" cy="1043763"/>
          </a:xfrm>
        </p:grpSpPr>
        <p:pic>
          <p:nvPicPr>
            <p:cNvPr id="21" name="그림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4" t="57691" r="76408" b="19508"/>
            <a:stretch/>
          </p:blipFill>
          <p:spPr>
            <a:xfrm>
              <a:off x="981741" y="3115340"/>
              <a:ext cx="1285999" cy="1031358"/>
            </a:xfrm>
            <a:prstGeom prst="rect">
              <a:avLst/>
            </a:prstGeom>
          </p:spPr>
        </p:pic>
        <p:pic>
          <p:nvPicPr>
            <p:cNvPr id="22" name="그림 2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94" t="57691" r="40674" b="19508"/>
            <a:stretch/>
          </p:blipFill>
          <p:spPr>
            <a:xfrm>
              <a:off x="2502164" y="3102935"/>
              <a:ext cx="1424386" cy="1031358"/>
            </a:xfrm>
            <a:prstGeom prst="rect">
              <a:avLst/>
            </a:prstGeom>
          </p:spPr>
        </p:pic>
        <p:pic>
          <p:nvPicPr>
            <p:cNvPr id="23" name="그림 2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54" t="57691" r="8707" b="19508"/>
            <a:stretch/>
          </p:blipFill>
          <p:spPr>
            <a:xfrm>
              <a:off x="4129011" y="3102935"/>
              <a:ext cx="1323547" cy="1031358"/>
            </a:xfrm>
            <a:prstGeom prst="rect">
              <a:avLst/>
            </a:prstGeom>
          </p:spPr>
        </p:pic>
      </p:grpSp>
      <p:pic>
        <p:nvPicPr>
          <p:cNvPr id="25" name="그림 16" descr="그림2.jpg"/>
          <p:cNvPicPr>
            <a:picLocks noChangeAspect="1"/>
          </p:cNvPicPr>
          <p:nvPr/>
        </p:nvPicPr>
        <p:blipFill rotWithShape="1">
          <a:blip r:embed="rId4" cstate="print"/>
          <a:srcRect l="2562" t="15890" r="69238" b="62596"/>
          <a:stretch/>
        </p:blipFill>
        <p:spPr bwMode="auto">
          <a:xfrm>
            <a:off x="268299" y="1210531"/>
            <a:ext cx="1310620" cy="969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모서리가 둥근 직사각형 26"/>
          <p:cNvSpPr/>
          <p:nvPr/>
        </p:nvSpPr>
        <p:spPr>
          <a:xfrm>
            <a:off x="191348" y="681673"/>
            <a:ext cx="2160240" cy="36004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 To Use</a:t>
            </a:r>
            <a:endParaRPr lang="ko-KR" altLang="en-US" sz="1200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2669" y="2236271"/>
            <a:ext cx="1241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latin typeface="Arial" pitchFamily="34" charset="0"/>
                <a:cs typeface="Arial" pitchFamily="34" charset="0"/>
              </a:rPr>
              <a:t>1. Wet the skin and  brush head. </a:t>
            </a:r>
            <a:endParaRPr lang="ko-KR" alt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22855" y="2180503"/>
            <a:ext cx="13908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latin typeface="Arial" pitchFamily="34" charset="0"/>
                <a:cs typeface="Arial" pitchFamily="34" charset="0"/>
              </a:rPr>
              <a:t>2. Apply  the foam cleanser directly on the brush.</a:t>
            </a:r>
            <a:endParaRPr lang="ko-KR" alt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13736" y="2226670"/>
            <a:ext cx="1390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latin typeface="Arial" pitchFamily="34" charset="0"/>
                <a:cs typeface="Arial" pitchFamily="34" charset="0"/>
              </a:rPr>
              <a:t>3. Press the power button on the machine. </a:t>
            </a:r>
            <a:endParaRPr lang="ko-KR" alt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1348" y="3840355"/>
            <a:ext cx="1692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en-US" altLang="ko-KR" sz="900" dirty="0" smtClean="0">
                <a:latin typeface="Arial" pitchFamily="34" charset="0"/>
                <a:cs typeface="Arial" pitchFamily="34" charset="0"/>
              </a:rPr>
              <a:t>Gently </a:t>
            </a:r>
            <a:r>
              <a:rPr lang="en-US" altLang="ko-KR" sz="900" dirty="0" smtClean="0">
                <a:latin typeface="Arial" pitchFamily="34" charset="0"/>
                <a:cs typeface="Arial" pitchFamily="34" charset="0"/>
              </a:rPr>
              <a:t>move the brush using a small circular motion. You do not need to press it </a:t>
            </a:r>
            <a:r>
              <a:rPr lang="en-US" altLang="ko-KR" sz="900" dirty="0" smtClean="0">
                <a:latin typeface="Arial" pitchFamily="34" charset="0"/>
                <a:cs typeface="Arial" pitchFamily="34" charset="0"/>
              </a:rPr>
              <a:t>hard against </a:t>
            </a:r>
            <a:r>
              <a:rPr lang="en-US" altLang="ko-KR" sz="900" dirty="0" smtClean="0">
                <a:latin typeface="Arial" pitchFamily="34" charset="0"/>
                <a:cs typeface="Arial" pitchFamily="34" charset="0"/>
              </a:rPr>
              <a:t>the skin. </a:t>
            </a:r>
            <a:endParaRPr lang="ko-KR" alt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89605" y="3859889"/>
            <a:ext cx="1390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latin typeface="Arial" pitchFamily="34" charset="0"/>
                <a:cs typeface="Arial" pitchFamily="34" charset="0"/>
              </a:rPr>
              <a:t>5. Wash off with lukewarm water. </a:t>
            </a:r>
            <a:endParaRPr lang="ko-KR" altLang="en-US" sz="9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1" name="그룹 50"/>
          <p:cNvGrpSpPr/>
          <p:nvPr/>
        </p:nvGrpSpPr>
        <p:grpSpPr>
          <a:xfrm>
            <a:off x="5168085" y="1198497"/>
            <a:ext cx="1121206" cy="1422372"/>
            <a:chOff x="5318042" y="1677917"/>
            <a:chExt cx="1121206" cy="1422372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8042" y="1677917"/>
              <a:ext cx="1121206" cy="1422372"/>
            </a:xfrm>
            <a:prstGeom prst="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원형 화살표 35"/>
            <p:cNvSpPr/>
            <p:nvPr/>
          </p:nvSpPr>
          <p:spPr>
            <a:xfrm flipH="1">
              <a:off x="5902849" y="2050064"/>
              <a:ext cx="240389" cy="255875"/>
            </a:xfrm>
            <a:prstGeom prst="circularArrow">
              <a:avLst>
                <a:gd name="adj1" fmla="val 0"/>
                <a:gd name="adj2" fmla="val 981055"/>
                <a:gd name="adj3" fmla="val 21286466"/>
                <a:gd name="adj4" fmla="val 2778840"/>
                <a:gd name="adj5" fmla="val 18195"/>
              </a:avLst>
            </a:prstGeom>
            <a:noFill/>
            <a:ln w="12700">
              <a:solidFill>
                <a:srgbClr val="D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37" name="원형 화살표 36"/>
            <p:cNvSpPr/>
            <p:nvPr/>
          </p:nvSpPr>
          <p:spPr>
            <a:xfrm>
              <a:off x="5468116" y="2399018"/>
              <a:ext cx="320040" cy="320040"/>
            </a:xfrm>
            <a:prstGeom prst="circularArrow">
              <a:avLst>
                <a:gd name="adj1" fmla="val 0"/>
                <a:gd name="adj2" fmla="val 981055"/>
                <a:gd name="adj3" fmla="val 21286466"/>
                <a:gd name="adj4" fmla="val 2778840"/>
                <a:gd name="adj5" fmla="val 18195"/>
              </a:avLst>
            </a:prstGeom>
            <a:noFill/>
            <a:ln w="12700" cap="flat" cmpd="sng" algn="ctr">
              <a:solidFill>
                <a:srgbClr val="DE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38" name="원형 화살표 37"/>
            <p:cNvSpPr/>
            <p:nvPr/>
          </p:nvSpPr>
          <p:spPr>
            <a:xfrm flipH="1">
              <a:off x="6023986" y="2408242"/>
              <a:ext cx="323088" cy="310816"/>
            </a:xfrm>
            <a:prstGeom prst="circularArrow">
              <a:avLst>
                <a:gd name="adj1" fmla="val 0"/>
                <a:gd name="adj2" fmla="val 981055"/>
                <a:gd name="adj3" fmla="val 21286466"/>
                <a:gd name="adj4" fmla="val 2778840"/>
                <a:gd name="adj5" fmla="val 18195"/>
              </a:avLst>
            </a:prstGeom>
            <a:noFill/>
            <a:ln w="12700">
              <a:solidFill>
                <a:srgbClr val="D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39" name="원형 화살표 38"/>
            <p:cNvSpPr/>
            <p:nvPr/>
          </p:nvSpPr>
          <p:spPr>
            <a:xfrm>
              <a:off x="5668761" y="2050065"/>
              <a:ext cx="202333" cy="255875"/>
            </a:xfrm>
            <a:prstGeom prst="circularArrow">
              <a:avLst>
                <a:gd name="adj1" fmla="val 0"/>
                <a:gd name="adj2" fmla="val 981055"/>
                <a:gd name="adj3" fmla="val 21286466"/>
                <a:gd name="adj4" fmla="val 2778840"/>
                <a:gd name="adj5" fmla="val 18195"/>
              </a:avLst>
            </a:prstGeom>
            <a:noFill/>
            <a:ln w="12700" cap="flat" cmpd="sng" algn="ctr">
              <a:solidFill>
                <a:srgbClr val="DE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40" name="원형 화살표 39"/>
            <p:cNvSpPr/>
            <p:nvPr/>
          </p:nvSpPr>
          <p:spPr>
            <a:xfrm flipH="1">
              <a:off x="5751463" y="2780249"/>
              <a:ext cx="356235" cy="320040"/>
            </a:xfrm>
            <a:prstGeom prst="circularArrow">
              <a:avLst>
                <a:gd name="adj1" fmla="val 0"/>
                <a:gd name="adj2" fmla="val 981055"/>
                <a:gd name="adj3" fmla="val 21286466"/>
                <a:gd name="adj4" fmla="val 2778840"/>
                <a:gd name="adj5" fmla="val 18195"/>
              </a:avLst>
            </a:prstGeom>
            <a:noFill/>
            <a:ln w="12700" cap="flat" cmpd="sng" algn="ctr">
              <a:solidFill>
                <a:srgbClr val="DE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</p:grpSp>
      <p:pic>
        <p:nvPicPr>
          <p:cNvPr id="42" name="그림 16" descr="그림2.jpg"/>
          <p:cNvPicPr>
            <a:picLocks noChangeAspect="1"/>
          </p:cNvPicPr>
          <p:nvPr/>
        </p:nvPicPr>
        <p:blipFill rotWithShape="1">
          <a:blip r:embed="rId4" cstate="print"/>
          <a:srcRect l="35046" t="15890" r="35575" b="60162"/>
          <a:stretch/>
        </p:blipFill>
        <p:spPr bwMode="auto">
          <a:xfrm>
            <a:off x="1826114" y="1148805"/>
            <a:ext cx="1287622" cy="1018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그림 16" descr="그림2.jpg"/>
          <p:cNvPicPr>
            <a:picLocks noChangeAspect="1"/>
          </p:cNvPicPr>
          <p:nvPr/>
        </p:nvPicPr>
        <p:blipFill rotWithShape="1">
          <a:blip r:embed="rId4" cstate="print"/>
          <a:srcRect l="68115" t="15890" r="2586" b="61042"/>
          <a:stretch/>
        </p:blipFill>
        <p:spPr bwMode="auto">
          <a:xfrm>
            <a:off x="3280485" y="1148806"/>
            <a:ext cx="1284129" cy="98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그림 16" descr="그림2.jpg"/>
          <p:cNvPicPr>
            <a:picLocks noChangeAspect="1"/>
          </p:cNvPicPr>
          <p:nvPr/>
        </p:nvPicPr>
        <p:blipFill rotWithShape="1">
          <a:blip r:embed="rId4" cstate="print"/>
          <a:srcRect l="34448" t="59298" r="36355" b="16456"/>
          <a:stretch/>
        </p:blipFill>
        <p:spPr bwMode="auto">
          <a:xfrm>
            <a:off x="1758524" y="2750793"/>
            <a:ext cx="1287622" cy="103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그림 16" descr="그림2.jpg"/>
          <p:cNvPicPr>
            <a:picLocks noChangeAspect="1"/>
          </p:cNvPicPr>
          <p:nvPr/>
        </p:nvPicPr>
        <p:blipFill rotWithShape="1">
          <a:blip r:embed="rId4" cstate="print"/>
          <a:srcRect l="1575" t="59298" r="69008" b="17252"/>
          <a:stretch/>
        </p:blipFill>
        <p:spPr bwMode="auto">
          <a:xfrm>
            <a:off x="302408" y="2791797"/>
            <a:ext cx="1297298" cy="1003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직사각형 45"/>
          <p:cNvSpPr/>
          <p:nvPr/>
        </p:nvSpPr>
        <p:spPr>
          <a:xfrm>
            <a:off x="268298" y="1210532"/>
            <a:ext cx="1310620" cy="918908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/>
          <p:cNvSpPr/>
          <p:nvPr/>
        </p:nvSpPr>
        <p:spPr>
          <a:xfrm>
            <a:off x="1826114" y="1160668"/>
            <a:ext cx="1287622" cy="1006354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/>
          <p:cNvSpPr/>
          <p:nvPr/>
        </p:nvSpPr>
        <p:spPr>
          <a:xfrm>
            <a:off x="302407" y="2791797"/>
            <a:ext cx="1297299" cy="996306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/>
          <p:cNvSpPr/>
          <p:nvPr/>
        </p:nvSpPr>
        <p:spPr>
          <a:xfrm>
            <a:off x="3280486" y="1148806"/>
            <a:ext cx="1284128" cy="1025541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/>
          <p:cNvSpPr/>
          <p:nvPr/>
        </p:nvSpPr>
        <p:spPr>
          <a:xfrm>
            <a:off x="1758524" y="2763344"/>
            <a:ext cx="1274129" cy="1024759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4839849" y="2750793"/>
            <a:ext cx="1762200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For the best result, move in the arrow direction with very little pressure. </a:t>
            </a:r>
          </a:p>
          <a:p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* On nose area, pay more attention to get rid of blackheads. </a:t>
            </a:r>
            <a:endParaRPr lang="ko-KR" altLang="en-US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31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191348" y="4139952"/>
            <a:ext cx="3813716" cy="36004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 To change the head brush &amp; Battery </a:t>
            </a:r>
            <a:endParaRPr lang="ko-KR" altLang="en-US" sz="1200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191348" y="755576"/>
            <a:ext cx="3093636" cy="36004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Comparison with other brand</a:t>
            </a:r>
            <a:endParaRPr lang="ko-KR" altLang="en-US" sz="1200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982968"/>
              </p:ext>
            </p:extLst>
          </p:nvPr>
        </p:nvGraphicFramePr>
        <p:xfrm>
          <a:off x="191348" y="1272003"/>
          <a:ext cx="6549066" cy="27779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3222"/>
                <a:gridCol w="1688558"/>
                <a:gridCol w="1823643"/>
                <a:gridCol w="1823643"/>
              </a:tblGrid>
              <a:tr h="340112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THE SAEM </a:t>
                      </a:r>
                      <a:endParaRPr lang="ko-KR" altLang="en-US" sz="10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err="1" smtClean="0">
                          <a:latin typeface="Arial" pitchFamily="34" charset="0"/>
                          <a:cs typeface="Arial" pitchFamily="34" charset="0"/>
                        </a:rPr>
                        <a:t>Missha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Others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318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Brush hair</a:t>
                      </a: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 quantity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en-US" altLang="ko-KR" sz="1000" b="1" dirty="0" smtClean="0">
                          <a:latin typeface="Arial" pitchFamily="34" charset="0"/>
                          <a:cs typeface="Arial" pitchFamily="34" charset="0"/>
                        </a:rPr>
                        <a:t>150,000 hair</a:t>
                      </a:r>
                      <a:endParaRPr lang="ko-KR" altLang="en-US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Unknown 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40,000 ~10,000 hair</a:t>
                      </a:r>
                    </a:p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[Isa </a:t>
                      </a:r>
                      <a:r>
                        <a:rPr lang="en-US" altLang="ko-KR" sz="1000" dirty="0" err="1" smtClean="0">
                          <a:latin typeface="Arial" pitchFamily="34" charset="0"/>
                          <a:cs typeface="Arial" pitchFamily="34" charset="0"/>
                        </a:rPr>
                        <a:t>Nox</a:t>
                      </a:r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: 80,000 hair, </a:t>
                      </a:r>
                      <a:r>
                        <a:rPr lang="en-US" altLang="ko-KR" sz="1000" dirty="0" err="1" smtClean="0">
                          <a:latin typeface="Arial" pitchFamily="34" charset="0"/>
                          <a:cs typeface="Arial" pitchFamily="34" charset="0"/>
                        </a:rPr>
                        <a:t>Koreana</a:t>
                      </a:r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 :97,000]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650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Sonic Vibration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latin typeface="Arial" pitchFamily="34" charset="0"/>
                          <a:cs typeface="Arial" pitchFamily="34" charset="0"/>
                        </a:rPr>
                        <a:t>10,000 / min</a:t>
                      </a:r>
                      <a:endParaRPr lang="ko-KR" altLang="en-US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Unknown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6,000~9,000 / min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523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Design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1" dirty="0" smtClean="0">
                          <a:latin typeface="Arial" pitchFamily="34" charset="0"/>
                          <a:cs typeface="Arial" pitchFamily="34" charset="0"/>
                        </a:rPr>
                        <a:t>Simple, practical, </a:t>
                      </a:r>
                    </a:p>
                    <a:p>
                      <a:pPr algn="l" latinLnBrk="1"/>
                      <a:r>
                        <a:rPr lang="en-US" altLang="ko-KR" sz="1000" b="1" dirty="0" smtClean="0">
                          <a:latin typeface="Arial" pitchFamily="34" charset="0"/>
                          <a:cs typeface="Arial" pitchFamily="34" charset="0"/>
                        </a:rPr>
                        <a:t>luxurious</a:t>
                      </a:r>
                      <a:endParaRPr lang="ko-KR" altLang="en-US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0546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Price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latin typeface="Arial" pitchFamily="34" charset="0"/>
                          <a:cs typeface="Arial" pitchFamily="34" charset="0"/>
                        </a:rPr>
                        <a:t>27,000 won </a:t>
                      </a:r>
                    </a:p>
                    <a:p>
                      <a:pPr algn="ctr" latinLnBrk="1"/>
                      <a:r>
                        <a:rPr lang="en-US" altLang="ko-KR" sz="1000" b="1" dirty="0" smtClean="0">
                          <a:latin typeface="Arial" pitchFamily="34" charset="0"/>
                          <a:cs typeface="Arial" pitchFamily="34" charset="0"/>
                        </a:rPr>
                        <a:t>(Korean Retail Price)</a:t>
                      </a:r>
                      <a:endParaRPr lang="ko-KR" altLang="en-US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65,000 won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(Korean Retail Price)</a:t>
                      </a:r>
                      <a:endParaRPr lang="ko-KR" altLang="en-US" sz="1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50,000 ~90,000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(Korean Retail Price)</a:t>
                      </a:r>
                      <a:endParaRPr lang="ko-KR" altLang="en-US" sz="1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29088">
                <a:tc gridSpan="4">
                  <a:txBody>
                    <a:bodyPr/>
                    <a:lstStyle/>
                    <a:p>
                      <a:pPr algn="l" latinLnBrk="1">
                        <a:lnSpc>
                          <a:spcPct val="120000"/>
                        </a:lnSpc>
                      </a:pPr>
                      <a:r>
                        <a:rPr lang="en-US" altLang="ko-KR" sz="1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The </a:t>
                      </a:r>
                      <a:r>
                        <a:rPr lang="en-US" altLang="ko-KR" sz="1000" b="1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Saem’s</a:t>
                      </a:r>
                      <a:r>
                        <a:rPr lang="en-US" altLang="ko-KR" sz="1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Pore Cleansing machine has superior</a:t>
                      </a:r>
                      <a:r>
                        <a:rPr lang="en-US" altLang="ko-KR" sz="1000" b="1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quality and price competitiveness among all competitors. </a:t>
                      </a:r>
                      <a:endParaRPr lang="ko-KR" altLang="en-US" sz="10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그림 4" descr="IMG_7682(red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909" y="2339752"/>
            <a:ext cx="291291" cy="801632"/>
          </a:xfrm>
          <a:prstGeom prst="rect">
            <a:avLst/>
          </a:prstGeom>
        </p:spPr>
      </p:pic>
      <p:pic>
        <p:nvPicPr>
          <p:cNvPr id="6" name="Picture 91" descr="uiu_00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4824" y="2600230"/>
            <a:ext cx="609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2" descr="uiu_00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9240" y="2640154"/>
            <a:ext cx="3000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3" descr="uiu_000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54294" y="2652955"/>
            <a:ext cx="290513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8305" y="5307081"/>
            <a:ext cx="1975567" cy="18722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0648" y="4597045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000" b="1" u="sng" dirty="0" smtClean="0">
                <a:latin typeface="Arial" pitchFamily="34" charset="0"/>
                <a:cs typeface="Arial" pitchFamily="34" charset="0"/>
              </a:rPr>
              <a:t>Brush Head Replacement </a:t>
            </a:r>
          </a:p>
          <a:p>
            <a:pPr>
              <a:lnSpc>
                <a:spcPct val="120000"/>
              </a:lnSpc>
            </a:pPr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Replacement </a:t>
            </a:r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period :  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If you use 2~3 times a week, you should change the brush after 6 months of use. </a:t>
            </a:r>
            <a:endParaRPr lang="ko-KR" alt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5360" y="4597045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000" b="1" u="sng" dirty="0" smtClean="0">
                <a:latin typeface="Arial" pitchFamily="34" charset="0"/>
                <a:cs typeface="Arial" pitchFamily="34" charset="0"/>
              </a:rPr>
              <a:t>Battery Replacement </a:t>
            </a:r>
          </a:p>
          <a:p>
            <a:pPr>
              <a:lnSpc>
                <a:spcPct val="120000"/>
              </a:lnSpc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Hold the bottom body (where the buttons are) with left hand, hold the upper body with right hand , then turn counter-clockwise to separate them. </a:t>
            </a:r>
            <a:endParaRPr lang="ko-KR" alt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file.beautynet.co.kr/updata/shop/pimg_b/11/07/pr_img554921.gi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0" t="4342" r="23347" b="4867"/>
          <a:stretch/>
        </p:blipFill>
        <p:spPr bwMode="auto">
          <a:xfrm>
            <a:off x="3844182" y="2630530"/>
            <a:ext cx="321764" cy="56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13490"/>
          <a:stretch/>
        </p:blipFill>
        <p:spPr>
          <a:xfrm>
            <a:off x="4323294" y="5603415"/>
            <a:ext cx="1662001" cy="1440160"/>
          </a:xfrm>
          <a:prstGeom prst="rect">
            <a:avLst/>
          </a:prstGeom>
        </p:spPr>
      </p:pic>
      <p:sp>
        <p:nvSpPr>
          <p:cNvPr id="16" name="모서리가 둥근 직사각형 15"/>
          <p:cNvSpPr/>
          <p:nvPr/>
        </p:nvSpPr>
        <p:spPr>
          <a:xfrm>
            <a:off x="260648" y="7344308"/>
            <a:ext cx="3813716" cy="36004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 To keep the brush after use</a:t>
            </a:r>
            <a:endParaRPr lang="ko-KR" altLang="en-US" sz="1200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1" t="58746" r="38005" b="31088"/>
          <a:stretch/>
        </p:blipFill>
        <p:spPr bwMode="auto">
          <a:xfrm>
            <a:off x="339984" y="7903595"/>
            <a:ext cx="3104300" cy="978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575360" y="7959858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20000"/>
              </a:lnSpc>
              <a:buAutoNum type="arabicPeriod"/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Wash under running water until no the foam disappears. </a:t>
            </a:r>
          </a:p>
          <a:p>
            <a:pPr marL="228600" indent="-228600">
              <a:lnSpc>
                <a:spcPct val="120000"/>
              </a:lnSpc>
              <a:buAutoNum type="arabicPeriod"/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Press the brush lightly to squeeze out the water. </a:t>
            </a:r>
          </a:p>
          <a:p>
            <a:pPr marL="228600" indent="-228600">
              <a:lnSpc>
                <a:spcPct val="120000"/>
              </a:lnSpc>
              <a:buAutoNum type="arabicPeriod"/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Avoid direct sunlight. Store 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in a cool place. </a:t>
            </a:r>
            <a:endParaRPr lang="ko-KR" alt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6632" y="128990"/>
            <a:ext cx="4968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Other  Tips 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12192" y="6139864"/>
            <a:ext cx="1631990" cy="86177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Hold the brush head with one hand and the body part with  the other. Pull down the body part for separation. </a:t>
            </a:r>
            <a:endParaRPr lang="ko-KR" altLang="en-US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834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000"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000"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618</Words>
  <Application>Microsoft Office PowerPoint</Application>
  <PresentationFormat>화면 슬라이드 쇼(4:3)</PresentationFormat>
  <Paragraphs>93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4</vt:i4>
      </vt:variant>
    </vt:vector>
  </HeadingPairs>
  <TitlesOfParts>
    <vt:vector size="6" baseType="lpstr">
      <vt:lpstr>Office 테마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seoha</dc:creator>
  <cp:lastModifiedBy>seoha</cp:lastModifiedBy>
  <cp:revision>21</cp:revision>
  <dcterms:created xsi:type="dcterms:W3CDTF">2014-04-03T22:23:10Z</dcterms:created>
  <dcterms:modified xsi:type="dcterms:W3CDTF">2014-04-06T22:22:44Z</dcterms:modified>
</cp:coreProperties>
</file>